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317" r:id="rId2"/>
    <p:sldId id="257" r:id="rId3"/>
    <p:sldId id="393" r:id="rId4"/>
    <p:sldId id="284" r:id="rId5"/>
    <p:sldId id="262" r:id="rId6"/>
    <p:sldId id="396" r:id="rId7"/>
    <p:sldId id="397" r:id="rId8"/>
    <p:sldId id="383" r:id="rId9"/>
    <p:sldId id="398" r:id="rId10"/>
    <p:sldId id="374" r:id="rId11"/>
    <p:sldId id="399" r:id="rId12"/>
    <p:sldId id="400" r:id="rId13"/>
    <p:sldId id="402" r:id="rId14"/>
    <p:sldId id="267" r:id="rId15"/>
    <p:sldId id="282" r:id="rId16"/>
    <p:sldId id="395" r:id="rId17"/>
    <p:sldId id="401" r:id="rId18"/>
    <p:sldId id="281" r:id="rId19"/>
    <p:sldId id="39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EFC"/>
    <a:srgbClr val="8D5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44" autoAdjust="0"/>
    <p:restoredTop sz="94660"/>
  </p:normalViewPr>
  <p:slideViewPr>
    <p:cSldViewPr snapToGrid="0">
      <p:cViewPr>
        <p:scale>
          <a:sx n="125" d="100"/>
          <a:sy n="125" d="100"/>
        </p:scale>
        <p:origin x="-110" y="-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jpeg>
</file>

<file path=ppt/media/image3.jpg>
</file>

<file path=ppt/media/image4.jpe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AC322-07CE-4EB3-8FDA-CCB2E1943543}" type="datetimeFigureOut">
              <a:rPr lang="fr-FR" smtClean="0"/>
              <a:t>04/06/2018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29B63-5E91-4DF2-A371-83553B1057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6587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3313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02273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8726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864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832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460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48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20451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97560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8609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5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9154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717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7974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7099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893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741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329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0864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Kliknite, da uredite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16" y="-30079"/>
            <a:ext cx="12287416" cy="6888079"/>
          </a:xfrm>
          <a:prstGeom prst="rect">
            <a:avLst/>
          </a:prstGeom>
        </p:spPr>
      </p:pic>
      <p:sp>
        <p:nvSpPr>
          <p:cNvPr id="3" name="Pravokotnik 2"/>
          <p:cNvSpPr/>
          <p:nvPr/>
        </p:nvSpPr>
        <p:spPr>
          <a:xfrm>
            <a:off x="857668" y="4195956"/>
            <a:ext cx="99677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  <a:reflection stA="59000" endPos="80000" dist="114300" dir="5400000" sy="-100000" algn="bl" rotWithShape="0"/>
                </a:effectLst>
              </a:rPr>
              <a:t>Modélisations par L-systèmes</a:t>
            </a:r>
            <a:endParaRPr lang="sl-SI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  <a:reflection stA="59000" endPos="80000" dist="1143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0068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 stochastique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219" y="1550315"/>
            <a:ext cx="6908417" cy="4621493"/>
          </a:xfrm>
          <a:prstGeom prst="rect">
            <a:avLst/>
          </a:prstGeom>
        </p:spPr>
      </p:pic>
      <p:sp>
        <p:nvSpPr>
          <p:cNvPr id="3" name="PoljeZBesedilom 2"/>
          <p:cNvSpPr txBox="1"/>
          <p:nvPr/>
        </p:nvSpPr>
        <p:spPr>
          <a:xfrm>
            <a:off x="930303" y="1510558"/>
            <a:ext cx="398593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 = </a:t>
            </a:r>
            <a:r>
              <a:rPr lang="fr-FR" dirty="0" smtClean="0"/>
              <a:t>{F</a:t>
            </a:r>
            <a:r>
              <a:rPr lang="fr-FR" dirty="0"/>
              <a:t>,+,-,[,]}</a:t>
            </a:r>
          </a:p>
          <a:p>
            <a:r>
              <a:rPr lang="fr-FR" dirty="0"/>
              <a:t>Graine = </a:t>
            </a:r>
            <a:r>
              <a:rPr lang="fr-FR" dirty="0" smtClean="0"/>
              <a:t>{F}</a:t>
            </a:r>
            <a:endParaRPr lang="fr-FR" dirty="0"/>
          </a:p>
          <a:p>
            <a:endParaRPr lang="fr-FR" dirty="0"/>
          </a:p>
          <a:p>
            <a:r>
              <a:rPr lang="en-US" dirty="0" smtClean="0"/>
              <a:t>		 F[+F]F[-F]F 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/>
              <a:t>F</a:t>
            </a:r>
            <a:r>
              <a:rPr lang="en-US" dirty="0" smtClean="0"/>
              <a:t>)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   F[+F]F</a:t>
            </a:r>
          </a:p>
          <a:p>
            <a:r>
              <a:rPr lang="en-US" dirty="0" smtClean="0"/>
              <a:t>		 F[-F]F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fr-FR" u="sng" dirty="0">
                <a:solidFill>
                  <a:srgbClr val="0070C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F : avancer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+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gauche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- 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droite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[  : sauvegarder la position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] : retourner à la dernière position sauvegardée</a:t>
            </a:r>
          </a:p>
          <a:p>
            <a:endParaRPr lang="fr-FR" dirty="0"/>
          </a:p>
        </p:txBody>
      </p:sp>
      <p:sp>
        <p:nvSpPr>
          <p:cNvPr id="4" name="Levi zaviti oklepaj 3"/>
          <p:cNvSpPr/>
          <p:nvPr/>
        </p:nvSpPr>
        <p:spPr>
          <a:xfrm>
            <a:off x="1820849" y="2218414"/>
            <a:ext cx="159026" cy="1137037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3279482" y="2417600"/>
            <a:ext cx="1580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/>
              <a:t>Avec une probabilité de 1/3 chacun</a:t>
            </a:r>
            <a:endParaRPr lang="fr-FR" sz="1400" i="1" dirty="0"/>
          </a:p>
        </p:txBody>
      </p:sp>
    </p:spTree>
    <p:extLst>
      <p:ext uri="{BB962C8B-B14F-4D97-AF65-F5344CB8AC3E}">
        <p14:creationId xmlns:p14="http://schemas.microsoft.com/office/powerpoint/2010/main" val="169425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L'interprétation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84357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2" name="ZoneTexte 1"/>
          <p:cNvSpPr txBox="1"/>
          <p:nvPr/>
        </p:nvSpPr>
        <p:spPr>
          <a:xfrm>
            <a:off x="3810788" y="1785690"/>
            <a:ext cx="60316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3600" dirty="0" smtClean="0"/>
              <a:t>Avancer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Tourner</a:t>
            </a:r>
          </a:p>
          <a:p>
            <a:pPr marL="285750" indent="-285750">
              <a:buFontTx/>
              <a:buChar char="-"/>
            </a:pPr>
            <a:endParaRPr lang="fr-FR" sz="3600" dirty="0" smtClean="0"/>
          </a:p>
          <a:p>
            <a:pPr marL="285750" indent="-285750">
              <a:buFontTx/>
              <a:buChar char="-"/>
            </a:pPr>
            <a:r>
              <a:rPr lang="fr-FR" sz="3600" dirty="0" smtClean="0"/>
              <a:t>Sauvegarder l'état</a:t>
            </a:r>
          </a:p>
          <a:p>
            <a:pPr marL="285750" indent="-285750">
              <a:buFontTx/>
              <a:buChar char="-"/>
            </a:pPr>
            <a:r>
              <a:rPr lang="fr-FR" sz="3600" dirty="0" smtClean="0"/>
              <a:t>Recharger l'état</a:t>
            </a:r>
          </a:p>
        </p:txBody>
      </p:sp>
    </p:spTree>
    <p:extLst>
      <p:ext uri="{BB962C8B-B14F-4D97-AF65-F5344CB8AC3E}">
        <p14:creationId xmlns:p14="http://schemas.microsoft.com/office/powerpoint/2010/main" val="352043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682240" y="1140823"/>
            <a:ext cx="2098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En 2D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1306285" y="1832339"/>
            <a:ext cx="4850675" cy="398852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3" name="Groupe 32"/>
          <p:cNvGrpSpPr/>
          <p:nvPr/>
        </p:nvGrpSpPr>
        <p:grpSpPr>
          <a:xfrm>
            <a:off x="2866832" y="3412844"/>
            <a:ext cx="1491808" cy="919028"/>
            <a:chOff x="3388422" y="3072765"/>
            <a:chExt cx="1491808" cy="919028"/>
          </a:xfrm>
        </p:grpSpPr>
        <p:sp>
          <p:nvSpPr>
            <p:cNvPr id="6" name="Ellipse 5"/>
            <p:cNvSpPr/>
            <p:nvPr/>
          </p:nvSpPr>
          <p:spPr>
            <a:xfrm>
              <a:off x="3959133" y="3661411"/>
              <a:ext cx="319497" cy="330382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cxnSp>
          <p:nvCxnSpPr>
            <p:cNvPr id="8" name="Connecteur droit avec flèche 7"/>
            <p:cNvCxnSpPr/>
            <p:nvPr/>
          </p:nvCxnSpPr>
          <p:spPr>
            <a:xfrm flipV="1">
              <a:off x="4118881" y="3105150"/>
              <a:ext cx="761349" cy="733154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avec flèche 11"/>
            <p:cNvCxnSpPr/>
            <p:nvPr/>
          </p:nvCxnSpPr>
          <p:spPr>
            <a:xfrm flipH="1" flipV="1">
              <a:off x="3388422" y="3072765"/>
              <a:ext cx="730460" cy="76553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ZoneTexte 33"/>
          <p:cNvSpPr txBox="1"/>
          <p:nvPr/>
        </p:nvSpPr>
        <p:spPr>
          <a:xfrm>
            <a:off x="4263390" y="3442474"/>
            <a:ext cx="26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x</a:t>
            </a:r>
            <a:endParaRPr lang="fr-FR" dirty="0"/>
          </a:p>
        </p:txBody>
      </p:sp>
      <p:sp>
        <p:nvSpPr>
          <p:cNvPr id="35" name="ZoneTexte 34"/>
          <p:cNvSpPr txBox="1"/>
          <p:nvPr/>
        </p:nvSpPr>
        <p:spPr>
          <a:xfrm>
            <a:off x="2682240" y="3412844"/>
            <a:ext cx="175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9767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d’arbre en 2D obtenu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02" y="2282023"/>
            <a:ext cx="2830991" cy="4289729"/>
          </a:xfrm>
          <a:prstGeom prst="rect">
            <a:avLst/>
          </a:prstGeom>
        </p:spPr>
      </p:pic>
      <p:sp>
        <p:nvSpPr>
          <p:cNvPr id="5" name="PoljeZBesedilom 4"/>
          <p:cNvSpPr txBox="1"/>
          <p:nvPr/>
        </p:nvSpPr>
        <p:spPr>
          <a:xfrm>
            <a:off x="1323785" y="1922889"/>
            <a:ext cx="411002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>
                <a:solidFill>
                  <a:srgbClr val="7030A0"/>
                </a:solidFill>
              </a:rPr>
              <a:t>Génération :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A </a:t>
            </a:r>
            <a:r>
              <a:rPr lang="fr-FR" dirty="0" smtClean="0">
                <a:solidFill>
                  <a:srgbClr val="7030A0"/>
                </a:solidFill>
              </a:rPr>
              <a:t>= {X,F,+,-,[,]}</a:t>
            </a:r>
          </a:p>
          <a:p>
            <a:pPr lvl="1"/>
            <a:r>
              <a:rPr lang="fr-FR" dirty="0" smtClean="0">
                <a:solidFill>
                  <a:srgbClr val="7030A0"/>
                </a:solidFill>
              </a:rPr>
              <a:t>Graine = {X}</a:t>
            </a:r>
            <a:endParaRPr lang="fr-FR" dirty="0">
              <a:solidFill>
                <a:srgbClr val="7030A0"/>
              </a:solidFill>
            </a:endParaRPr>
          </a:p>
          <a:p>
            <a:pPr lvl="1"/>
            <a:endParaRPr lang="fr-FR" dirty="0" smtClean="0">
              <a:solidFill>
                <a:srgbClr val="7030A0"/>
              </a:solidFill>
            </a:endParaRP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 smtClean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X) = F[[-X][+X]]F[+FX]-X</a:t>
            </a:r>
          </a:p>
          <a:p>
            <a:pPr lvl="1"/>
            <a:r>
              <a:rPr lang="el-GR" dirty="0">
                <a:solidFill>
                  <a:srgbClr val="7030A0"/>
                </a:solidFill>
              </a:rPr>
              <a:t>φ </a:t>
            </a:r>
            <a:r>
              <a:rPr lang="fr-FR" dirty="0">
                <a:solidFill>
                  <a:srgbClr val="7030A0"/>
                </a:solidFill>
              </a:rPr>
              <a:t>(</a:t>
            </a:r>
            <a:r>
              <a:rPr lang="en-US" dirty="0" smtClean="0">
                <a:solidFill>
                  <a:srgbClr val="7030A0"/>
                </a:solidFill>
              </a:rPr>
              <a:t>F) = FF</a:t>
            </a:r>
          </a:p>
          <a:p>
            <a:endParaRPr lang="en-US" dirty="0"/>
          </a:p>
          <a:p>
            <a:r>
              <a:rPr lang="fr-FR" u="sng" dirty="0">
                <a:solidFill>
                  <a:srgbClr val="00B05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F </a:t>
            </a:r>
            <a:r>
              <a:rPr lang="fr-FR" dirty="0" smtClean="0">
                <a:solidFill>
                  <a:srgbClr val="00B050"/>
                </a:solidFill>
              </a:rPr>
              <a:t>: </a:t>
            </a:r>
            <a:r>
              <a:rPr lang="fr-FR" dirty="0">
                <a:solidFill>
                  <a:srgbClr val="00B050"/>
                </a:solidFill>
              </a:rPr>
              <a:t>avancer</a:t>
            </a:r>
          </a:p>
          <a:p>
            <a:pPr lvl="1"/>
            <a:r>
              <a:rPr lang="fr-FR" dirty="0">
                <a:solidFill>
                  <a:srgbClr val="00B050"/>
                </a:solidFill>
              </a:rPr>
              <a:t>+ : 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gauche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-  : </a:t>
            </a:r>
            <a:r>
              <a:rPr lang="fr-FR" dirty="0">
                <a:solidFill>
                  <a:srgbClr val="00B050"/>
                </a:solidFill>
              </a:rPr>
              <a:t>tourner de </a:t>
            </a:r>
            <a:r>
              <a:rPr lang="fr-FR" dirty="0" smtClean="0">
                <a:solidFill>
                  <a:srgbClr val="00B050"/>
                </a:solidFill>
              </a:rPr>
              <a:t>30° </a:t>
            </a:r>
            <a:r>
              <a:rPr lang="fr-FR" dirty="0">
                <a:solidFill>
                  <a:srgbClr val="00B050"/>
                </a:solidFill>
              </a:rPr>
              <a:t>vers la </a:t>
            </a:r>
            <a:r>
              <a:rPr lang="fr-FR" dirty="0" smtClean="0">
                <a:solidFill>
                  <a:srgbClr val="00B050"/>
                </a:solidFill>
              </a:rPr>
              <a:t>droite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[  : sauvegarder la position</a:t>
            </a:r>
          </a:p>
          <a:p>
            <a:pPr lvl="1"/>
            <a:r>
              <a:rPr lang="fr-FR" dirty="0" smtClean="0">
                <a:solidFill>
                  <a:srgbClr val="00B050"/>
                </a:solidFill>
              </a:rPr>
              <a:t>] : retourner à la dernière position sauvegardée</a:t>
            </a:r>
            <a:endParaRPr lang="fr-FR" dirty="0">
              <a:solidFill>
                <a:srgbClr val="00B05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PoljeZBesedilom 5"/>
          <p:cNvSpPr txBox="1"/>
          <p:nvPr/>
        </p:nvSpPr>
        <p:spPr>
          <a:xfrm>
            <a:off x="8929314" y="1612612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 smtClean="0"/>
              <a:t>7</a:t>
            </a:r>
            <a:r>
              <a:rPr lang="fr-FR" sz="3200" dirty="0" smtClean="0"/>
              <a:t>(X)</a:t>
            </a:r>
            <a:endParaRPr lang="fr-FR" sz="3200" dirty="0"/>
          </a:p>
        </p:txBody>
      </p:sp>
      <p:pic>
        <p:nvPicPr>
          <p:cNvPr id="3" name="Slika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723" y="3429000"/>
            <a:ext cx="2524125" cy="3124200"/>
          </a:xfrm>
          <a:prstGeom prst="rect">
            <a:avLst/>
          </a:prstGeom>
        </p:spPr>
      </p:pic>
      <p:sp>
        <p:nvSpPr>
          <p:cNvPr id="7" name="PoljeZBesedilom 6"/>
          <p:cNvSpPr txBox="1"/>
          <p:nvPr/>
        </p:nvSpPr>
        <p:spPr>
          <a:xfrm>
            <a:off x="5825654" y="1752907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/>
              <a:t>5</a:t>
            </a:r>
            <a:r>
              <a:rPr lang="fr-FR" sz="3200" dirty="0" smtClean="0"/>
              <a:t>(X)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8506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45217" y="457132"/>
            <a:ext cx="8911687" cy="1280890"/>
          </a:xfrm>
        </p:spPr>
        <p:txBody>
          <a:bodyPr/>
          <a:lstStyle/>
          <a:p>
            <a:r>
              <a:rPr lang="fr-FR" dirty="0" smtClean="0"/>
              <a:t>Influence de l'environnement</a:t>
            </a:r>
            <a:endParaRPr lang="fr-F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1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8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172666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412275" y="4347596"/>
            <a:ext cx="7592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Mettre des couleurs sur le plan et une version sans </a:t>
            </a:r>
            <a:r>
              <a:rPr lang="fr-FR" dirty="0" err="1" smtClean="0"/>
              <a:t>modif</a:t>
            </a:r>
            <a:r>
              <a:rPr lang="fr-FR" dirty="0" smtClean="0"/>
              <a:t> de l'arbre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1856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259752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859383" y="4335301"/>
            <a:ext cx="3113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Ajouter l'influence du vent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6499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essais d’impression 3D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2213325"/>
            <a:ext cx="3927282" cy="3927282"/>
          </a:xfrm>
          <a:prstGeom prst="rect">
            <a:avLst/>
          </a:prstGeom>
        </p:spPr>
      </p:pic>
      <p:pic>
        <p:nvPicPr>
          <p:cNvPr id="6" name="Označba mesta vsebine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40"/>
          <a:stretch/>
        </p:blipFill>
        <p:spPr>
          <a:xfrm rot="5400000">
            <a:off x="6318365" y="1512602"/>
            <a:ext cx="2444951" cy="2253815"/>
          </a:xfrm>
        </p:spPr>
      </p:pic>
      <p:pic>
        <p:nvPicPr>
          <p:cNvPr id="7" name="Slika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934" y="3852912"/>
            <a:ext cx="2253815" cy="3005087"/>
          </a:xfrm>
          <a:prstGeom prst="rect">
            <a:avLst/>
          </a:prstGeom>
        </p:spPr>
      </p:pic>
      <p:cxnSp>
        <p:nvCxnSpPr>
          <p:cNvPr id="9" name="Raven puščični povezovalnik 8"/>
          <p:cNvCxnSpPr>
            <a:stCxn id="4" idx="3"/>
            <a:endCxn id="6" idx="2"/>
          </p:cNvCxnSpPr>
          <p:nvPr/>
        </p:nvCxnSpPr>
        <p:spPr>
          <a:xfrm flipV="1">
            <a:off x="4122592" y="2639510"/>
            <a:ext cx="2291341" cy="153745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uščični povezovalnik 10"/>
          <p:cNvCxnSpPr>
            <a:stCxn id="4" idx="3"/>
            <a:endCxn id="7" idx="1"/>
          </p:cNvCxnSpPr>
          <p:nvPr/>
        </p:nvCxnSpPr>
        <p:spPr>
          <a:xfrm>
            <a:off x="4122592" y="4176966"/>
            <a:ext cx="2291342" cy="117849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981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7802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</a:t>
            </a:r>
            <a:r>
              <a:rPr lang="fr-FR" dirty="0" smtClean="0"/>
              <a:t>ecteur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2527802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Axes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470367" y="563878"/>
            <a:ext cx="5436323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7874863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Environnement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6566401" y="3951004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Modificateur de</a:t>
            </a:r>
          </a:p>
          <a:p>
            <a:pPr algn="ctr"/>
            <a:r>
              <a:rPr lang="fr-FR" dirty="0" smtClean="0"/>
              <a:t>croissance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9340080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Obstacle</a:t>
            </a:r>
            <a:endParaRPr lang="fr-FR" dirty="0"/>
          </a:p>
        </p:txBody>
      </p:sp>
      <p:cxnSp>
        <p:nvCxnSpPr>
          <p:cNvPr id="11" name="Connecteur droit avec flèche 10"/>
          <p:cNvCxnSpPr>
            <a:stCxn id="6" idx="2"/>
            <a:endCxn id="5" idx="0"/>
          </p:cNvCxnSpPr>
          <p:nvPr/>
        </p:nvCxnSpPr>
        <p:spPr>
          <a:xfrm flipH="1">
            <a:off x="3540173" y="1537062"/>
            <a:ext cx="2648356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stCxn id="6" idx="2"/>
            <a:endCxn id="7" idx="0"/>
          </p:cNvCxnSpPr>
          <p:nvPr/>
        </p:nvCxnSpPr>
        <p:spPr>
          <a:xfrm>
            <a:off x="6188529" y="1537062"/>
            <a:ext cx="2698705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>
            <a:stCxn id="7" idx="2"/>
            <a:endCxn id="8" idx="0"/>
          </p:cNvCxnSpPr>
          <p:nvPr/>
        </p:nvCxnSpPr>
        <p:spPr>
          <a:xfrm flipH="1">
            <a:off x="7578772" y="3278266"/>
            <a:ext cx="1308462" cy="672738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7" idx="2"/>
            <a:endCxn id="9" idx="0"/>
          </p:cNvCxnSpPr>
          <p:nvPr/>
        </p:nvCxnSpPr>
        <p:spPr>
          <a:xfrm>
            <a:off x="8887234" y="3278266"/>
            <a:ext cx="1465217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stCxn id="5" idx="2"/>
            <a:endCxn id="4" idx="0"/>
          </p:cNvCxnSpPr>
          <p:nvPr/>
        </p:nvCxnSpPr>
        <p:spPr>
          <a:xfrm>
            <a:off x="3540173" y="3278266"/>
            <a:ext cx="0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340080" y="5447163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Fonctions Géométriques 3D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36334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miriadna.com/desctopwalls/images/max/In-the-fores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 smtClean="0">
                <a:solidFill>
                  <a:srgbClr val="FFFF00"/>
                </a:solidFill>
              </a:rPr>
              <a:t>1. </a:t>
            </a:r>
            <a:r>
              <a:rPr lang="fr-FR" sz="2400" dirty="0" smtClean="0">
                <a:solidFill>
                  <a:srgbClr val="FFFF00"/>
                </a:solidFill>
              </a:rPr>
              <a:t>Définition </a:t>
            </a:r>
            <a:r>
              <a:rPr lang="fr-FR" sz="2400" dirty="0" smtClean="0">
                <a:solidFill>
                  <a:srgbClr val="FFFF00"/>
                </a:solidFill>
              </a:rPr>
              <a:t>d'un L-système</a:t>
            </a:r>
          </a:p>
          <a:p>
            <a:r>
              <a:rPr lang="fr-FR" sz="2400" dirty="0" smtClean="0">
                <a:solidFill>
                  <a:srgbClr val="FFFF00"/>
                </a:solidFill>
              </a:rPr>
              <a:t>2. </a:t>
            </a:r>
            <a:r>
              <a:rPr lang="fr-FR" sz="2400" dirty="0" smtClean="0">
                <a:solidFill>
                  <a:srgbClr val="FFFF00"/>
                </a:solidFill>
              </a:rPr>
              <a:t>La génération des mots</a:t>
            </a:r>
            <a:endParaRPr lang="fr-FR" sz="2400" dirty="0" smtClean="0">
              <a:solidFill>
                <a:srgbClr val="FFFF00"/>
              </a:solidFill>
            </a:endParaRPr>
          </a:p>
          <a:p>
            <a:r>
              <a:rPr lang="fr-FR" sz="2400" dirty="0" smtClean="0">
                <a:solidFill>
                  <a:srgbClr val="FFFF00"/>
                </a:solidFill>
              </a:rPr>
              <a:t>3. </a:t>
            </a:r>
            <a:r>
              <a:rPr lang="fr-FR" sz="2400" dirty="0" smtClean="0">
                <a:solidFill>
                  <a:srgbClr val="FFFF00"/>
                </a:solidFill>
              </a:rPr>
              <a:t>L'interprétation des mots</a:t>
            </a:r>
            <a:endParaRPr lang="fr-FR" sz="2400" dirty="0">
              <a:solidFill>
                <a:srgbClr val="FFFF00"/>
              </a:solidFill>
            </a:endParaRPr>
          </a:p>
          <a:p>
            <a:r>
              <a:rPr lang="fr-FR" sz="2400" dirty="0" smtClean="0">
                <a:solidFill>
                  <a:srgbClr val="FFFF00"/>
                </a:solidFill>
              </a:rPr>
              <a:t>4. </a:t>
            </a:r>
            <a:r>
              <a:rPr lang="fr-FR" sz="2400" dirty="0" smtClean="0">
                <a:solidFill>
                  <a:srgbClr val="FFFF00"/>
                </a:solidFill>
              </a:rPr>
              <a:t>Adaptation à l'environnement</a:t>
            </a:r>
            <a:endParaRPr lang="fr-FR" sz="2400" dirty="0" smtClean="0">
              <a:solidFill>
                <a:srgbClr val="FFFF00"/>
              </a:solidFill>
            </a:endParaRPr>
          </a:p>
          <a:p>
            <a:r>
              <a:rPr lang="fr-FR" sz="2400" dirty="0" smtClean="0">
                <a:solidFill>
                  <a:srgbClr val="FFFF00"/>
                </a:solidFill>
              </a:rPr>
              <a:t>5. </a:t>
            </a:r>
            <a:r>
              <a:rPr lang="fr-FR" sz="2400" dirty="0" smtClean="0">
                <a:solidFill>
                  <a:srgbClr val="FFFF00"/>
                </a:solidFill>
              </a:rPr>
              <a:t>Impression 3D</a:t>
            </a:r>
            <a:endParaRPr lang="fr-FR" sz="2400" dirty="0" smtClean="0">
              <a:solidFill>
                <a:srgbClr val="FFFF00"/>
              </a:solidFill>
            </a:endParaRPr>
          </a:p>
        </p:txBody>
      </p:sp>
      <p:sp>
        <p:nvSpPr>
          <p:cNvPr id="4" name="Pravokotnik 3"/>
          <p:cNvSpPr/>
          <p:nvPr/>
        </p:nvSpPr>
        <p:spPr>
          <a:xfrm>
            <a:off x="4432093" y="263492"/>
            <a:ext cx="24849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 L A N</a:t>
            </a:r>
            <a:endParaRPr lang="sl-SI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048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487681" y="2447110"/>
            <a:ext cx="5599611" cy="2621280"/>
            <a:chOff x="1942012" y="1654629"/>
            <a:chExt cx="8456023" cy="4537165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1942012" y="1654629"/>
              <a:ext cx="8456023" cy="45371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ZoneTexte 6"/>
                <p:cNvSpPr txBox="1"/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dirty="0" smtClean="0"/>
                    <a:t>Un L-System </a:t>
                  </a:r>
                  <a14:m>
                    <m:oMath xmlns:m="http://schemas.openxmlformats.org/officeDocument/2006/math">
                      <m:r>
                        <a:rPr lang="fr-FR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</m:oMath>
                  </a14:m>
                  <a:endParaRPr lang="fr-FR" sz="1600" dirty="0"/>
                </a:p>
              </p:txBody>
            </p:sp>
          </mc:Choice>
          <mc:Fallback xmlns="">
            <p:sp>
              <p:nvSpPr>
                <p:cNvPr id="7" name="ZoneTexte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blipFill>
                  <a:blip r:embed="rId3"/>
                  <a:stretch>
                    <a:fillRect l="-1037" t="-5357" b="-21429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à coins arrondis 7"/>
            <p:cNvSpPr/>
            <p:nvPr/>
          </p:nvSpPr>
          <p:spPr>
            <a:xfrm>
              <a:off x="215101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/>
                <p:cNvSpPr txBox="1"/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Alphabet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a14:m>
                  <a:r>
                    <a:rPr lang="fr-FR" sz="1200" dirty="0"/>
                    <a:t> </a:t>
                  </a:r>
                </a:p>
              </p:txBody>
            </p:sp>
          </mc:Choice>
          <mc:Fallback xmlns="">
            <p:sp>
              <p:nvSpPr>
                <p:cNvPr id="9" name="ZoneTexte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blipFill>
                  <a:blip r:embed="rId4"/>
                  <a:stretch>
                    <a:fillRect l="-413" b="-1521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à coins arrondis 14"/>
            <p:cNvSpPr/>
            <p:nvPr/>
          </p:nvSpPr>
          <p:spPr>
            <a:xfrm>
              <a:off x="489745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ZoneTexte 16"/>
                <p:cNvSpPr txBox="1"/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Morphisme </a:t>
                  </a:r>
                  <a14:m>
                    <m:oMath xmlns:m="http://schemas.openxmlformats.org/officeDocument/2006/math"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a14:m>
                  <a:endParaRPr lang="fr-FR" sz="1200" dirty="0"/>
                </a:p>
              </p:txBody>
            </p:sp>
          </mc:Choice>
          <mc:Fallback xmlns="">
            <p:sp>
              <p:nvSpPr>
                <p:cNvPr id="17" name="ZoneTexte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blipFill>
                  <a:blip r:embed="rId5"/>
                  <a:stretch>
                    <a:fillRect l="-402" t="-2222" b="-1777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 à coins arrondis 9"/>
            <p:cNvSpPr/>
            <p:nvPr/>
          </p:nvSpPr>
          <p:spPr>
            <a:xfrm>
              <a:off x="7655841" y="2751908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7916092" y="4093033"/>
              <a:ext cx="1924595" cy="47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 smtClean="0"/>
                <a:t>Une Graine g</a:t>
              </a:r>
              <a:endParaRPr lang="fr-FR" sz="1200" dirty="0"/>
            </a:p>
          </p:txBody>
        </p:sp>
      </p:grpSp>
      <p:sp>
        <p:nvSpPr>
          <p:cNvPr id="6" name="Flèche droite 5"/>
          <p:cNvSpPr/>
          <p:nvPr/>
        </p:nvSpPr>
        <p:spPr>
          <a:xfrm>
            <a:off x="6177416" y="3370218"/>
            <a:ext cx="1236617" cy="77506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7593108" y="2281649"/>
            <a:ext cx="3753395" cy="27867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Langage caractérisé par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blipFill>
                <a:blip r:embed="rId6"/>
                <a:stretch>
                  <a:fillRect l="-1468" t="-566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PoljeZBesedilom 3"/>
          <p:cNvSpPr txBox="1"/>
          <p:nvPr/>
        </p:nvSpPr>
        <p:spPr>
          <a:xfrm>
            <a:off x="8046712" y="3583892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470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à coins arrondis 6"/>
          <p:cNvSpPr/>
          <p:nvPr/>
        </p:nvSpPr>
        <p:spPr>
          <a:xfrm>
            <a:off x="1468432" y="1913709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à coins arrondis 8"/>
          <p:cNvSpPr/>
          <p:nvPr/>
        </p:nvSpPr>
        <p:spPr>
          <a:xfrm>
            <a:off x="4537093" y="1913709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7605754" y="1905000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4712579" y="2575560"/>
            <a:ext cx="204298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sz="2400" dirty="0"/>
              <a:t>φ</a:t>
            </a:r>
            <a:r>
              <a:rPr lang="fr-FR" sz="2400" dirty="0"/>
              <a:t>  :  A* </a:t>
            </a:r>
            <a:r>
              <a:rPr lang="fr-FR" sz="2400" dirty="0">
                <a:sym typeface="Wingdings" panose="05000000000000000000" pitchFamily="2" charset="2"/>
              </a:rPr>
              <a:t> A*</a:t>
            </a:r>
          </a:p>
          <a:p>
            <a:endParaRPr lang="fr-FR" sz="2400" dirty="0"/>
          </a:p>
          <a:p>
            <a:r>
              <a:rPr lang="fr-FR" sz="2400" dirty="0"/>
              <a:t>	a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da</a:t>
            </a:r>
          </a:p>
          <a:p>
            <a:r>
              <a:rPr lang="fr-FR" sz="2400" dirty="0"/>
              <a:t>	g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</a:t>
            </a:r>
            <a:r>
              <a:rPr lang="fr-FR" sz="2400" dirty="0" err="1"/>
              <a:t>ga</a:t>
            </a:r>
            <a:endParaRPr lang="fr-FR" sz="2400" dirty="0"/>
          </a:p>
          <a:p>
            <a:r>
              <a:rPr lang="fr-FR" sz="2400" dirty="0"/>
              <a:t>	d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</a:t>
            </a:r>
            <a:r>
              <a:rPr lang="fr-FR" sz="2400" dirty="0" err="1"/>
              <a:t>ga</a:t>
            </a:r>
            <a:endParaRPr lang="fr-FR" sz="2400" dirty="0"/>
          </a:p>
        </p:txBody>
      </p:sp>
      <p:sp>
        <p:nvSpPr>
          <p:cNvPr id="4" name="Rectangle 3"/>
          <p:cNvSpPr/>
          <p:nvPr/>
        </p:nvSpPr>
        <p:spPr>
          <a:xfrm>
            <a:off x="7896229" y="3202577"/>
            <a:ext cx="19816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/>
              <a:t>Graine = {g}</a:t>
            </a:r>
          </a:p>
        </p:txBody>
      </p:sp>
      <p:sp>
        <p:nvSpPr>
          <p:cNvPr id="5" name="Rectangle 4"/>
          <p:cNvSpPr/>
          <p:nvPr/>
        </p:nvSpPr>
        <p:spPr>
          <a:xfrm>
            <a:off x="1790653" y="3202577"/>
            <a:ext cx="17812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/>
              <a:t>A = {</a:t>
            </a:r>
            <a:r>
              <a:rPr lang="fr-FR" sz="2400" dirty="0" err="1"/>
              <a:t>a,d,g</a:t>
            </a:r>
            <a:r>
              <a:rPr lang="fr-FR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38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Pertinence du modèle</a:t>
            </a:r>
            <a:endParaRPr lang="fr-FR" dirty="0"/>
          </a:p>
        </p:txBody>
      </p:sp>
      <p:pic>
        <p:nvPicPr>
          <p:cNvPr id="4" name="Označba mesta vseb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691" y="1365533"/>
            <a:ext cx="6493073" cy="486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6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Mettre en rapport la génération de mots et l'interprétation, mettre en lumière leur différence et l'importance de les étudier tous les deux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65761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Génération du mot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949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9" r="11536" b="70119"/>
          <a:stretch/>
        </p:blipFill>
        <p:spPr bwMode="auto">
          <a:xfrm>
            <a:off x="2258171" y="1421419"/>
            <a:ext cx="9303026" cy="20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0" t="51449" r="5895" b="1783"/>
          <a:stretch/>
        </p:blipFill>
        <p:spPr bwMode="auto">
          <a:xfrm>
            <a:off x="2258171" y="3545227"/>
            <a:ext cx="9303026" cy="313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qui dépendent du contexte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4057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9" r="11536" b="70119"/>
          <a:stretch/>
        </p:blipFill>
        <p:spPr bwMode="auto">
          <a:xfrm>
            <a:off x="2258171" y="1421419"/>
            <a:ext cx="9303026" cy="20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0" t="51449" r="5895" b="1783"/>
          <a:stretch/>
        </p:blipFill>
        <p:spPr bwMode="auto">
          <a:xfrm>
            <a:off x="2258171" y="3545227"/>
            <a:ext cx="9303026" cy="313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</a:t>
            </a:r>
            <a:r>
              <a:rPr lang="fr-FR" dirty="0" smtClean="0"/>
              <a:t>paramétriques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748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17620</TotalTime>
  <Words>317</Words>
  <Application>Microsoft Office PowerPoint</Application>
  <PresentationFormat>Grand écran</PresentationFormat>
  <Paragraphs>105</Paragraphs>
  <Slides>19</Slides>
  <Notes>19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Cambria Math</vt:lpstr>
      <vt:lpstr>Century Gothic</vt:lpstr>
      <vt:lpstr>Wingdings</vt:lpstr>
      <vt:lpstr>Wingdings 3</vt:lpstr>
      <vt:lpstr>Šelest</vt:lpstr>
      <vt:lpstr>Présentation PowerPoint</vt:lpstr>
      <vt:lpstr>Présentation PowerPoint</vt:lpstr>
      <vt:lpstr>Présentation formelle</vt:lpstr>
      <vt:lpstr>Un exemple de L-système</vt:lpstr>
      <vt:lpstr>Pertinence du modèle</vt:lpstr>
      <vt:lpstr>Présentation PowerPoint</vt:lpstr>
      <vt:lpstr>Génération du mot</vt:lpstr>
      <vt:lpstr>Présentation PowerPoint</vt:lpstr>
      <vt:lpstr>Présentation PowerPoint</vt:lpstr>
      <vt:lpstr>Un exemple de L-système stochastique</vt:lpstr>
      <vt:lpstr>Présentation PowerPoint</vt:lpstr>
      <vt:lpstr>Présentation PowerPoint</vt:lpstr>
      <vt:lpstr>Présentation PowerPoint</vt:lpstr>
      <vt:lpstr>Exemple d’arbre en 2D obtenu</vt:lpstr>
      <vt:lpstr>Influence de l'environnement</vt:lpstr>
      <vt:lpstr>Présentation PowerPoint</vt:lpstr>
      <vt:lpstr>Présentation PowerPoint</vt:lpstr>
      <vt:lpstr>Des essais d’impression 3D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par L-systèmes</dc:title>
  <dc:creator>Thibault Marette</dc:creator>
  <cp:lastModifiedBy>alex coudray</cp:lastModifiedBy>
  <cp:revision>73</cp:revision>
  <dcterms:created xsi:type="dcterms:W3CDTF">2018-01-14T10:57:57Z</dcterms:created>
  <dcterms:modified xsi:type="dcterms:W3CDTF">2018-06-04T13:19:09Z</dcterms:modified>
</cp:coreProperties>
</file>

<file path=docProps/thumbnail.jpeg>
</file>